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9D043-D1FC-463F-BBC9-4AE1A78816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B526A8-EA0D-4509-A32A-AE7F99E31F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598FB-B21A-4F64-87B6-7C1C74202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204E1-9E17-4ABA-8E82-68B0D37E8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E6289-AC29-429F-A100-34B18A902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4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ED6E8-4DC3-463B-B1BF-7C1FE3E969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3A0062-4831-447E-A8BB-982D6B129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2E8D97-9309-45CB-9C06-82E84734DD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03B35-FFA3-4414-AF18-C8C3A27C9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D7B40-CC74-45E8-BA25-35C31642E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88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4A7058-58FA-4733-82B4-AFF775C6A4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FF771-2D99-4376-9A84-578DE4E747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80F3D-597F-4A6C-8965-39474CF79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48E038-73F8-4387-AEDE-942E360658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94351-7431-4B41-8900-C1E7E3BB1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500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2EDDC-F1C2-4615-8A5C-021C063F1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9D007-2F00-4937-B194-D7EFABA39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4BD9F-4D9C-499E-A4D6-F5899BAB8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5AA77-DBF1-45C1-856F-6CE7E8492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2561E-6C82-4C38-978D-8538500F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10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536A8C-9607-4DE6-9D0D-F225AD5C8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E1311C-D108-494B-B341-31B9B85E1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5FD55-411A-43A0-970B-AC2543D1A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0D334-34BD-4F05-8C48-DDF94F7F8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DE0416-A75A-47ED-80E6-8CE622FDB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35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A6D73-97AA-48FF-B055-29AFF3926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AA34C-4170-4E98-8108-CCF08DAF63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468D88-01B0-4B73-BC77-0C5088B86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6466A3-388C-48CA-8FD2-92625A689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BDCBBC-3025-412B-8409-480007460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85D9C7-30DD-4946-81DC-476976494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98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05BDC-4356-4258-B82A-C38BD555E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9255E9-73E5-40F0-8CEF-8A718AC80F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F7769A-3748-41C3-8967-430974788B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117160-E271-4EB2-A5FD-3108BA3DB0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ED75FC-61EC-4CE9-89D2-3DC19552D6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3FA1D7-13D3-4746-84CA-92FABD907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9BABFF-57C3-419B-845E-4C39017E2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390127-4974-462D-8028-0BD4A1F8A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726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3750D-2E9C-4890-BB57-EAA21164E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0E30BE-9EB5-41F0-95DA-BF49107AF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121DA5-CE09-4E57-B3C9-6CC007AC5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FF1991-FFBC-48C9-B33F-F9709E60F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02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89E5A4-6E92-4546-A9CB-0EAA6F6EA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469C7F-407B-47AB-B27F-475318B8D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3E2189-902F-4A12-9A16-4C7E88265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601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8BDA2-CED1-4CD6-AED1-48B04D084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0DF0A-7708-472A-8631-83F180D62D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8C3927-D9E6-49D0-AA92-A53162F2B3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254B70-061B-46C0-B229-390301C76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A19C9-6B27-4ED1-915E-C6EB225A5B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55CAD2-7836-41E9-B23A-3B248FC4A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298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A8BF0-BAC0-467E-933A-AEA931EB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D70C7B-DF3E-4EC1-8A69-3E9090E5C0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205493-4338-437E-8D91-1B90E42540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DA85D8-55D1-4805-842E-08454EFC0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F58C9-F075-4AAA-8499-EEC372BD7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36E58D-A730-4B81-B251-BD49FE47E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416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60A0BF-3F4A-40E5-93B7-7D688FF73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49B197-B763-44CC-A364-6B6BFB2C23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41F193-BD13-467C-A7A8-1ACC9BC359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5B61B6-F462-4DA4-BD71-177346F51E12}" type="datetimeFigureOut">
              <a:rPr lang="en-US" smtClean="0"/>
              <a:t>9/5/2021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62727-99A6-49EC-98DB-02E5F9CEE8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38637-D1A9-4E34-81C0-1DE6A43E84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0B8D3-D3F3-4DDC-B3A5-63E564830B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099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921AC-EBF2-46D8-9792-E3FE22A367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Picking A Singaporean Neighborhood to Live 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63AE73-A461-41BA-93DB-DFE7E132F5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Mao Tian Tan</a:t>
            </a:r>
          </a:p>
        </p:txBody>
      </p:sp>
    </p:spTree>
    <p:extLst>
      <p:ext uri="{BB962C8B-B14F-4D97-AF65-F5344CB8AC3E}">
        <p14:creationId xmlns:p14="http://schemas.microsoft.com/office/powerpoint/2010/main" val="534803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5CD29-86F8-4E16-8089-FB6CF1922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C2C59C8F-EE38-4A57-875D-B8D843F346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931" y="1690688"/>
            <a:ext cx="9750641" cy="4589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1558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0880E-CE12-4C9F-92E7-6FB5D60DF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33C6724-CDD0-4327-B4B7-088F7E65C7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0185" y="1974773"/>
            <a:ext cx="11560568" cy="2286931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192F16-0572-4F72-8A15-4CED17E031CF}"/>
              </a:ext>
            </a:extLst>
          </p:cNvPr>
          <p:cNvSpPr txBox="1"/>
          <p:nvPr/>
        </p:nvSpPr>
        <p:spPr>
          <a:xfrm>
            <a:off x="639191" y="1429305"/>
            <a:ext cx="10795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five most common venues (taking into account ties) along with the number of such venues in each cluster.</a:t>
            </a:r>
          </a:p>
        </p:txBody>
      </p:sp>
    </p:spTree>
    <p:extLst>
      <p:ext uri="{BB962C8B-B14F-4D97-AF65-F5344CB8AC3E}">
        <p14:creationId xmlns:p14="http://schemas.microsoft.com/office/powerpoint/2010/main" val="1532597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D202BA-CEEC-4E77-B569-4532FC9A9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84AA6C3-EB2E-4C6A-9BE6-CD752705A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9197791"/>
              </p:ext>
            </p:extLst>
          </p:nvPr>
        </p:nvGraphicFramePr>
        <p:xfrm>
          <a:off x="491970" y="2219992"/>
          <a:ext cx="11492883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25800">
                  <a:extLst>
                    <a:ext uri="{9D8B030D-6E8A-4147-A177-3AD203B41FA5}">
                      <a16:colId xmlns:a16="http://schemas.microsoft.com/office/drawing/2014/main" val="3576020604"/>
                    </a:ext>
                  </a:extLst>
                </a:gridCol>
                <a:gridCol w="7721940">
                  <a:extLst>
                    <a:ext uri="{9D8B030D-6E8A-4147-A177-3AD203B41FA5}">
                      <a16:colId xmlns:a16="http://schemas.microsoft.com/office/drawing/2014/main" val="1721573832"/>
                    </a:ext>
                  </a:extLst>
                </a:gridCol>
                <a:gridCol w="2345143">
                  <a:extLst>
                    <a:ext uri="{9D8B030D-6E8A-4147-A177-3AD203B41FA5}">
                      <a16:colId xmlns:a16="http://schemas.microsoft.com/office/drawing/2014/main" val="6949239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Neighborhoods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61739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Boon Lay, Marine Parade, Museum, Orchard, Punggol, River valley, Singapore River, Tampines, Tanglin, Woodlands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Exciting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1777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Ang Mo Kio, Bedok, Bishan. Bukit Merah, Bukit Panjang, Clementi, Downtown Core, Jurong East, Novena, </a:t>
                      </a:r>
                      <a:r>
                        <a:rPr lang="en-US" dirty="0" err="1"/>
                        <a:t>Pasir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Ris</a:t>
                      </a:r>
                      <a:r>
                        <a:rPr lang="en-US" dirty="0"/>
                        <a:t>, </a:t>
                      </a:r>
                      <a:r>
                        <a:rPr lang="en-US" dirty="0" err="1"/>
                        <a:t>Paya</a:t>
                      </a:r>
                      <a:r>
                        <a:rPr lang="en-US" dirty="0"/>
                        <a:t> Lebar, Serangoon, Yishun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Regular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396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Geylang</a:t>
                      </a:r>
                      <a:r>
                        <a:rPr lang="en-US" dirty="0"/>
                        <a:t>, Newton, Queenstown, Toa Payoh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Central and ungentrified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3878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Outram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Unique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442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Bukit Batok, </a:t>
                      </a:r>
                      <a:r>
                        <a:rPr lang="en-US" dirty="0" err="1"/>
                        <a:t>Choa</a:t>
                      </a:r>
                      <a:r>
                        <a:rPr lang="en-US" dirty="0"/>
                        <a:t> Chu Kang, </a:t>
                      </a:r>
                      <a:r>
                        <a:rPr lang="en-US" dirty="0" err="1"/>
                        <a:t>Hougang</a:t>
                      </a:r>
                      <a:r>
                        <a:rPr lang="en-US" dirty="0"/>
                        <a:t>, Pioneer, Sembawang, </a:t>
                      </a:r>
                      <a:r>
                        <a:rPr lang="en-US" dirty="0" err="1"/>
                        <a:t>Senkang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Far from central and ungentrified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6009089"/>
                  </a:ext>
                </a:extLst>
              </a:tr>
            </a:tbl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D14E417-797D-40DB-8691-6055B9A863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1970" y="1461642"/>
            <a:ext cx="10515600" cy="677877"/>
          </a:xfrm>
        </p:spPr>
        <p:txBody>
          <a:bodyPr/>
          <a:lstStyle/>
          <a:p>
            <a:r>
              <a:rPr lang="en-US" dirty="0"/>
              <a:t>The five clusters of neighborhoods have distinct flavors</a:t>
            </a:r>
          </a:p>
        </p:txBody>
      </p:sp>
    </p:spTree>
    <p:extLst>
      <p:ext uri="{BB962C8B-B14F-4D97-AF65-F5344CB8AC3E}">
        <p14:creationId xmlns:p14="http://schemas.microsoft.com/office/powerpoint/2010/main" val="2750984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E0714-679E-46E0-B2FF-5FD9D616D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799D8-805D-404C-9997-425BD176F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577699"/>
          </a:xfrm>
        </p:spPr>
        <p:txBody>
          <a:bodyPr/>
          <a:lstStyle/>
          <a:p>
            <a:r>
              <a:rPr lang="en-US" dirty="0"/>
              <a:t>Divided 34 Singaporean neighborhoods into 5 clusters.</a:t>
            </a:r>
          </a:p>
          <a:p>
            <a:r>
              <a:rPr lang="en-US" dirty="0"/>
              <a:t>K-mean clustering worked well in identifying clusters with distinct flavors</a:t>
            </a:r>
          </a:p>
          <a:p>
            <a:r>
              <a:rPr lang="en-US" dirty="0"/>
              <a:t>Potential tenants can narrow down their choice of neighborhoods based on preferences and budget</a:t>
            </a:r>
          </a:p>
        </p:txBody>
      </p:sp>
    </p:spTree>
    <p:extLst>
      <p:ext uri="{BB962C8B-B14F-4D97-AF65-F5344CB8AC3E}">
        <p14:creationId xmlns:p14="http://schemas.microsoft.com/office/powerpoint/2010/main" val="6331951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6DC8E-FACB-4C4A-B8A8-B0931AEAF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257EF-F964-4BBF-858F-F74402F48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number of neighborhoods in Singapore</a:t>
            </a:r>
          </a:p>
          <a:p>
            <a:r>
              <a:rPr lang="en-US" dirty="0"/>
              <a:t>Difficult for foreign tenant to pick neighborhood</a:t>
            </a:r>
          </a:p>
          <a:p>
            <a:r>
              <a:rPr lang="en-US" dirty="0"/>
              <a:t>Goal: Narrow down the choices by grouping the neighborhoods into clusters.</a:t>
            </a:r>
          </a:p>
        </p:txBody>
      </p:sp>
    </p:spTree>
    <p:extLst>
      <p:ext uri="{BB962C8B-B14F-4D97-AF65-F5344CB8AC3E}">
        <p14:creationId xmlns:p14="http://schemas.microsoft.com/office/powerpoint/2010/main" val="2580391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8F90E-4C87-4942-996B-C31B72D8C8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D6EFC8-4AC1-4393-8629-66DFA6568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List of 55 planning areas can be scraped from https://en.wikipedia.org/wiki/Planning Areas of Singapore</a:t>
            </a:r>
          </a:p>
          <a:p>
            <a:r>
              <a:rPr lang="en-US" dirty="0"/>
              <a:t>Latitudes and longitude of these neighborhoods are obtained from </a:t>
            </a:r>
            <a:r>
              <a:rPr lang="en-US" dirty="0" err="1"/>
              <a:t>geopy</a:t>
            </a:r>
            <a:endParaRPr lang="en-US" dirty="0"/>
          </a:p>
          <a:p>
            <a:r>
              <a:rPr lang="en-US" dirty="0"/>
              <a:t>Use explore query in Foursquare API to obtain venues with 500 meters of these coordinates.</a:t>
            </a:r>
          </a:p>
          <a:p>
            <a:r>
              <a:rPr lang="en-US" dirty="0"/>
              <a:t>Changing the search radius to 2km has little impact on the analysis.</a:t>
            </a:r>
          </a:p>
          <a:p>
            <a:r>
              <a:rPr lang="en-US" dirty="0"/>
              <a:t>Create </a:t>
            </a:r>
            <a:r>
              <a:rPr lang="en-US" dirty="0" err="1"/>
              <a:t>dataframe</a:t>
            </a:r>
            <a:r>
              <a:rPr lang="en-US" dirty="0"/>
              <a:t> of venues with the features: neighborhood, neighborhood coordinates, venue name, venue coordinates, venue category</a:t>
            </a:r>
          </a:p>
        </p:txBody>
      </p:sp>
    </p:spTree>
    <p:extLst>
      <p:ext uri="{BB962C8B-B14F-4D97-AF65-F5344CB8AC3E}">
        <p14:creationId xmlns:p14="http://schemas.microsoft.com/office/powerpoint/2010/main" val="4216092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BDEA3-1124-490C-AB18-E70C90F10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7652F0A6-A5CE-408D-A188-AAE874B5C0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822" y="1933684"/>
            <a:ext cx="8152030" cy="48621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2BD7963-6E75-4CFE-A397-94F50472E8D3}"/>
              </a:ext>
            </a:extLst>
          </p:cNvPr>
          <p:cNvSpPr txBox="1"/>
          <p:nvPr/>
        </p:nvSpPr>
        <p:spPr>
          <a:xfrm>
            <a:off x="3568824" y="1442854"/>
            <a:ext cx="46341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Map of Singapore along with 55 planning areas.</a:t>
            </a:r>
          </a:p>
        </p:txBody>
      </p:sp>
    </p:spTree>
    <p:extLst>
      <p:ext uri="{BB962C8B-B14F-4D97-AF65-F5344CB8AC3E}">
        <p14:creationId xmlns:p14="http://schemas.microsoft.com/office/powerpoint/2010/main" val="2960006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C030CDC-8BB6-4DA1-B112-DCF098FCB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1BAC7F-53B5-4876-AB0B-8FCD4B674504}"/>
              </a:ext>
            </a:extLst>
          </p:cNvPr>
          <p:cNvSpPr txBox="1"/>
          <p:nvPr/>
        </p:nvSpPr>
        <p:spPr>
          <a:xfrm>
            <a:off x="1624614" y="1447060"/>
            <a:ext cx="731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five most common venues in Singapore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DD09634E-0257-4EAD-BCEC-E726C18AC6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5898374"/>
              </p:ext>
            </p:extLst>
          </p:nvPr>
        </p:nvGraphicFramePr>
        <p:xfrm>
          <a:off x="1624614" y="2157848"/>
          <a:ext cx="812799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42568873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712257697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165089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Venue 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Number of venue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81187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Chinese Restaurant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3103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Coffee Shop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2941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Food Court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47964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Japanese Restaurant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58052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Asian Restaurant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861473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211D116F-2748-4C61-B57C-3D2277C40E9E}"/>
              </a:ext>
            </a:extLst>
          </p:cNvPr>
          <p:cNvSpPr txBox="1"/>
          <p:nvPr/>
        </p:nvSpPr>
        <p:spPr>
          <a:xfrm>
            <a:off x="1421908" y="4724344"/>
            <a:ext cx="93378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are all in the food and beverage industry. Singapore has a large selection of dining options </a:t>
            </a:r>
          </a:p>
        </p:txBody>
      </p:sp>
    </p:spTree>
    <p:extLst>
      <p:ext uri="{BB962C8B-B14F-4D97-AF65-F5344CB8AC3E}">
        <p14:creationId xmlns:p14="http://schemas.microsoft.com/office/powerpoint/2010/main" val="3659815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0700-FF48-4BFF-9EE0-FEB6625D3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Neighborhoods with Most Gyms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6BF7ABE7-116D-4CA0-B813-4067023B2E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50" y="1527276"/>
            <a:ext cx="8616519" cy="5192781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08C3F79B-B9F8-495A-A905-F80CDD9469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024251"/>
              </p:ext>
            </p:extLst>
          </p:nvPr>
        </p:nvGraphicFramePr>
        <p:xfrm>
          <a:off x="6383045" y="3901660"/>
          <a:ext cx="5707602" cy="28183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2534">
                  <a:extLst>
                    <a:ext uri="{9D8B030D-6E8A-4147-A177-3AD203B41FA5}">
                      <a16:colId xmlns:a16="http://schemas.microsoft.com/office/drawing/2014/main" val="2187614087"/>
                    </a:ext>
                  </a:extLst>
                </a:gridCol>
                <a:gridCol w="1902534">
                  <a:extLst>
                    <a:ext uri="{9D8B030D-6E8A-4147-A177-3AD203B41FA5}">
                      <a16:colId xmlns:a16="http://schemas.microsoft.com/office/drawing/2014/main" val="2895517352"/>
                    </a:ext>
                  </a:extLst>
                </a:gridCol>
                <a:gridCol w="1902534">
                  <a:extLst>
                    <a:ext uri="{9D8B030D-6E8A-4147-A177-3AD203B41FA5}">
                      <a16:colId xmlns:a16="http://schemas.microsoft.com/office/drawing/2014/main" val="3990112017"/>
                    </a:ext>
                  </a:extLst>
                </a:gridCol>
              </a:tblGrid>
              <a:tr h="593357">
                <a:tc>
                  <a:txBody>
                    <a:bodyPr/>
                    <a:lstStyle/>
                    <a:p>
                      <a:r>
                        <a:rPr lang="en-US" dirty="0"/>
                        <a:t>Rank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Neighborhood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Gyms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385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Tampines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202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Singapore River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93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Downtown 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27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Ang Mo Kio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995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Pioneer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7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Clementi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6961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1631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23258-13A2-4EEE-8784-3482FF97C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Neighborhoods with Most Malls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88C6B4D7-D48A-42B9-AE23-9F20828388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430" y="1314787"/>
            <a:ext cx="9152879" cy="5487474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A5CF9FC5-98EA-4D31-B266-244F23599F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443611"/>
              </p:ext>
            </p:extLst>
          </p:nvPr>
        </p:nvGraphicFramePr>
        <p:xfrm>
          <a:off x="6230417" y="3273156"/>
          <a:ext cx="5775153" cy="35291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5051">
                  <a:extLst>
                    <a:ext uri="{9D8B030D-6E8A-4147-A177-3AD203B41FA5}">
                      <a16:colId xmlns:a16="http://schemas.microsoft.com/office/drawing/2014/main" val="2187614087"/>
                    </a:ext>
                  </a:extLst>
                </a:gridCol>
                <a:gridCol w="1925051">
                  <a:extLst>
                    <a:ext uri="{9D8B030D-6E8A-4147-A177-3AD203B41FA5}">
                      <a16:colId xmlns:a16="http://schemas.microsoft.com/office/drawing/2014/main" val="2895517352"/>
                    </a:ext>
                  </a:extLst>
                </a:gridCol>
                <a:gridCol w="1925051">
                  <a:extLst>
                    <a:ext uri="{9D8B030D-6E8A-4147-A177-3AD203B41FA5}">
                      <a16:colId xmlns:a16="http://schemas.microsoft.com/office/drawing/2014/main" val="3990112017"/>
                    </a:ext>
                  </a:extLst>
                </a:gridCol>
              </a:tblGrid>
              <a:tr h="562385">
                <a:tc>
                  <a:txBody>
                    <a:bodyPr/>
                    <a:lstStyle/>
                    <a:p>
                      <a:r>
                        <a:rPr lang="en-US" dirty="0"/>
                        <a:t>Rank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Neighborhood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Malls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385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Paya</a:t>
                      </a:r>
                      <a:r>
                        <a:rPr lang="en-US" dirty="0"/>
                        <a:t> Lebar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202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Orchard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93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Tampines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27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Jurong East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995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Sembawang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7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Bukit Panjang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696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Woodlands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387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Clementi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06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4898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E0B3E-4C43-44D2-9F2D-8D660848E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Neighborhoods with Most Coffee Shops</a:t>
            </a:r>
          </a:p>
        </p:txBody>
      </p:sp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E92060A3-2434-4FAD-BC3A-26703E9EB8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20" y="1355710"/>
            <a:ext cx="9031117" cy="5378002"/>
          </a:xfrm>
          <a:prstGeom prst="rect">
            <a:avLst/>
          </a:prstGeom>
        </p:spPr>
      </p:pic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9635EFF5-259B-4774-BD91-5857581D4F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785333"/>
              </p:ext>
            </p:extLst>
          </p:nvPr>
        </p:nvGraphicFramePr>
        <p:xfrm>
          <a:off x="6924583" y="2756072"/>
          <a:ext cx="5169762" cy="3977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3254">
                  <a:extLst>
                    <a:ext uri="{9D8B030D-6E8A-4147-A177-3AD203B41FA5}">
                      <a16:colId xmlns:a16="http://schemas.microsoft.com/office/drawing/2014/main" val="2187614087"/>
                    </a:ext>
                  </a:extLst>
                </a:gridCol>
                <a:gridCol w="1723254">
                  <a:extLst>
                    <a:ext uri="{9D8B030D-6E8A-4147-A177-3AD203B41FA5}">
                      <a16:colId xmlns:a16="http://schemas.microsoft.com/office/drawing/2014/main" val="2895517352"/>
                    </a:ext>
                  </a:extLst>
                </a:gridCol>
                <a:gridCol w="1723254">
                  <a:extLst>
                    <a:ext uri="{9D8B030D-6E8A-4147-A177-3AD203B41FA5}">
                      <a16:colId xmlns:a16="http://schemas.microsoft.com/office/drawing/2014/main" val="3990112017"/>
                    </a:ext>
                  </a:extLst>
                </a:gridCol>
              </a:tblGrid>
              <a:tr h="562385">
                <a:tc>
                  <a:txBody>
                    <a:bodyPr/>
                    <a:lstStyle/>
                    <a:p>
                      <a:r>
                        <a:rPr lang="en-US" dirty="0"/>
                        <a:t>Rank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Neighborhood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Coffee Shops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9385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Novena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3202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Jurong East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58936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Clementi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27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Bedok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69952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Bishan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9710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Bukit Batok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46961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Ang Mo Kio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03879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Toa  Payoh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3306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Tampines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8262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5025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9570E-7CDA-4173-AA68-869E8A137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F33049-A346-44DB-B7F9-0933D67D0E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k-means clustering algorithm to group the neighborhoods into similar groups</a:t>
            </a:r>
          </a:p>
          <a:p>
            <a:r>
              <a:rPr lang="en-US" dirty="0"/>
              <a:t>First, remove the outlier neighborhoods that are not residential district, resulting in 34 remaining neighborhoods.</a:t>
            </a:r>
          </a:p>
          <a:p>
            <a:r>
              <a:rPr lang="en-US" dirty="0"/>
              <a:t>Grouping into five clusters results in a more even distribution of neighborhoods over the clusters.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537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508</Words>
  <Application>Microsoft Office PowerPoint</Application>
  <PresentationFormat>Widescreen</PresentationFormat>
  <Paragraphs>146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Picking A Singaporean Neighborhood to Live In</vt:lpstr>
      <vt:lpstr>Introduction</vt:lpstr>
      <vt:lpstr>Data</vt:lpstr>
      <vt:lpstr>Exploratory Data Analysis</vt:lpstr>
      <vt:lpstr>Exploratory Data Analysis</vt:lpstr>
      <vt:lpstr>Neighborhoods with Most Gyms</vt:lpstr>
      <vt:lpstr>Neighborhoods with Most Malls</vt:lpstr>
      <vt:lpstr>Neighborhoods with Most Coffee Shops</vt:lpstr>
      <vt:lpstr>Machine Learning Methodology</vt:lpstr>
      <vt:lpstr>Results</vt:lpstr>
      <vt:lpstr>Results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Picking A Singaporean Neighborhood to Live In</dc:title>
  <dc:creator>Mao Tian Tan</dc:creator>
  <cp:lastModifiedBy>Mao Tian Tan</cp:lastModifiedBy>
  <cp:revision>28</cp:revision>
  <dcterms:created xsi:type="dcterms:W3CDTF">2021-09-06T02:57:09Z</dcterms:created>
  <dcterms:modified xsi:type="dcterms:W3CDTF">2021-09-06T03:31:20Z</dcterms:modified>
</cp:coreProperties>
</file>

<file path=docProps/thumbnail.jpeg>
</file>